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8"/>
  </p:notesMasterIdLst>
  <p:sldIdLst>
    <p:sldId id="256" r:id="rId2"/>
    <p:sldId id="272" r:id="rId3"/>
    <p:sldId id="273" r:id="rId4"/>
    <p:sldId id="258" r:id="rId5"/>
    <p:sldId id="275" r:id="rId6"/>
    <p:sldId id="27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100" d="100"/>
          <a:sy n="100" d="100"/>
        </p:scale>
        <p:origin x="114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6C0739-4BE3-43F3-BF9F-163D2FBE322F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3CBB90-5B17-4326-8184-A8D9342CA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035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AF7B0-1252-4631-9E85-7D64A526DCCA}" type="datetime1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91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2D88-7E3B-47BB-A5D9-FDA164D5B98A}" type="datetime1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349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FD56C-5FC7-4072-BC02-55A0CF90C9C4}" type="datetime1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3129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3B98-7F18-445B-9032-CFCEA86FC7E7}" type="datetime1">
              <a:rPr lang="en-US" smtClean="0"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691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06C4E-9479-4926-BB0F-C37F20381C27}" type="datetime1">
              <a:rPr lang="en-US" smtClean="0"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8298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03017-DDA8-4039-8380-194B0BABBCBB}" type="datetime1">
              <a:rPr lang="en-US" smtClean="0"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9658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E67C8-721A-4331-B07E-B0ECFA661A02}" type="datetime1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72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AAED4-01F1-4B12-AF38-71BD79530FD0}" type="datetime1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721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92C0-0953-4764-8D42-CA851C549B6F}" type="datetime1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22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ACEB-3F8B-4A49-8681-3C8FD53275E5}" type="datetime1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643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D4C71-6420-4C50-9540-48A673A4655F}" type="datetime1">
              <a:rPr lang="en-US" smtClean="0"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831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5CA5D-956D-4A51-A75B-7AEE336811E7}" type="datetime1">
              <a:rPr lang="en-US" smtClean="0"/>
              <a:t>3/18/2015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129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F9077-EBB8-49C6-BFED-9D57C4C86D5B}" type="datetime1">
              <a:rPr lang="en-US" smtClean="0"/>
              <a:t>3/18/2015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99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5F39-D8D3-411E-AF85-DFD790C7A103}" type="datetime1">
              <a:rPr lang="en-US" smtClean="0"/>
              <a:t>3/18/2015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93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DE653-1D92-4FBB-8F6B-174CEE655474}" type="datetime1">
              <a:rPr lang="en-US" smtClean="0"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56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CF38-9E52-4971-B7E6-97328D96A679}" type="datetime1">
              <a:rPr lang="en-US" smtClean="0"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743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88225-573E-4BF3-B553-4DE3E623C065}" type="datetime1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814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8825" y="2514600"/>
            <a:ext cx="9475787" cy="2262781"/>
          </a:xfrm>
        </p:spPr>
        <p:txBody>
          <a:bodyPr>
            <a:normAutofit/>
          </a:bodyPr>
          <a:lstStyle/>
          <a:p>
            <a:r>
              <a:rPr lang="en-US" dirty="0" smtClean="0"/>
              <a:t>SRS Calibration Part II:</a:t>
            </a:r>
            <a:br>
              <a:rPr lang="en-US" dirty="0" smtClean="0"/>
            </a:br>
            <a:r>
              <a:rPr lang="en-US" sz="2400" i="1" dirty="0" smtClean="0"/>
              <a:t>Dynamic Range, Signal/Noise, Pulse Shape and Timing Jitter </a:t>
            </a:r>
            <a:br>
              <a:rPr lang="en-US" sz="2400" i="1" dirty="0" smtClean="0"/>
            </a:br>
            <a:r>
              <a:rPr lang="en-US" sz="2400" i="1" dirty="0" smtClean="0"/>
              <a:t>+ initial results from scan of FIT zigzag board</a:t>
            </a:r>
            <a:endParaRPr lang="en-US" sz="24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Michael Phipps, Bob </a:t>
            </a:r>
            <a:r>
              <a:rPr lang="en-US" dirty="0" err="1" smtClean="0"/>
              <a:t>Azmoun</a:t>
            </a:r>
            <a:r>
              <a:rPr lang="en-US" dirty="0" smtClean="0"/>
              <a:t>, Craig Woody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435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9375" y="169177"/>
            <a:ext cx="5808125" cy="1280890"/>
          </a:xfrm>
        </p:spPr>
        <p:txBody>
          <a:bodyPr>
            <a:normAutofit/>
          </a:bodyPr>
          <a:lstStyle/>
          <a:p>
            <a:r>
              <a:rPr lang="en-US" dirty="0" err="1" smtClean="0"/>
              <a:t>Muxgain</a:t>
            </a:r>
            <a:r>
              <a:rPr lang="en-US" dirty="0" smtClean="0"/>
              <a:t>: Signal/Noise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254" y="2472618"/>
            <a:ext cx="4192449" cy="27504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93005" y="5615673"/>
            <a:ext cx="54989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** For better signal to noise, use </a:t>
            </a:r>
            <a:r>
              <a:rPr lang="en-US" dirty="0" err="1" smtClean="0">
                <a:solidFill>
                  <a:srgbClr val="FF0000"/>
                </a:solidFill>
              </a:rPr>
              <a:t>Muxgain</a:t>
            </a:r>
            <a:r>
              <a:rPr lang="en-US" dirty="0" smtClean="0">
                <a:solidFill>
                  <a:srgbClr val="FF0000"/>
                </a:solidFill>
              </a:rPr>
              <a:t> 3 (which is really </a:t>
            </a:r>
            <a:r>
              <a:rPr lang="en-US" dirty="0" err="1" smtClean="0">
                <a:solidFill>
                  <a:srgbClr val="FF0000"/>
                </a:solidFill>
              </a:rPr>
              <a:t>Muxgain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4)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-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78" y="2104756"/>
            <a:ext cx="2559452" cy="17430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08338" y="1634340"/>
            <a:ext cx="942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Mux 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08338" y="3821824"/>
            <a:ext cx="942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Mux 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397480" y="1627600"/>
            <a:ext cx="942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Mux 3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397481" y="3821824"/>
            <a:ext cx="942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Mux 4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951" y="4318247"/>
            <a:ext cx="2484639" cy="16921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337" y="2104756"/>
            <a:ext cx="2559452" cy="17430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337" y="4290255"/>
            <a:ext cx="2566841" cy="174810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940030" y="988009"/>
            <a:ext cx="4914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Fe55 Spectrum: Peripheral pad from highly collimated </a:t>
            </a:r>
            <a:r>
              <a:rPr lang="en-US" dirty="0" err="1" smtClean="0">
                <a:solidFill>
                  <a:srgbClr val="FF0000"/>
                </a:solidFill>
              </a:rPr>
              <a:t>xray</a:t>
            </a:r>
            <a:r>
              <a:rPr lang="en-US" dirty="0" smtClean="0">
                <a:solidFill>
                  <a:srgbClr val="FF0000"/>
                </a:solidFill>
              </a:rPr>
              <a:t> gun 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4562475" y="3455765"/>
            <a:ext cx="3190875" cy="1542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608338" y="3609975"/>
            <a:ext cx="6145012" cy="38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1494242" y="3955655"/>
            <a:ext cx="6259108" cy="18260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4562475" y="4212505"/>
            <a:ext cx="3249779" cy="1591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135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0700" y="322307"/>
            <a:ext cx="6629400" cy="1280890"/>
          </a:xfrm>
        </p:spPr>
        <p:txBody>
          <a:bodyPr>
            <a:normAutofit/>
          </a:bodyPr>
          <a:lstStyle/>
          <a:p>
            <a:r>
              <a:rPr lang="en-US" dirty="0" err="1" smtClean="0"/>
              <a:t>Muxgain</a:t>
            </a:r>
            <a:r>
              <a:rPr lang="en-US" dirty="0" smtClean="0"/>
              <a:t>: Dynamic Range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423" y="1806151"/>
            <a:ext cx="4938578" cy="33633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31423" y="5233586"/>
            <a:ext cx="8515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** For better dynamic range, use </a:t>
            </a:r>
            <a:r>
              <a:rPr lang="en-US" dirty="0" err="1" smtClean="0">
                <a:solidFill>
                  <a:srgbClr val="FF0000"/>
                </a:solidFill>
              </a:rPr>
              <a:t>Muxgain</a:t>
            </a:r>
            <a:r>
              <a:rPr lang="en-US" dirty="0" smtClean="0">
                <a:solidFill>
                  <a:srgbClr val="FF0000"/>
                </a:solidFill>
              </a:rPr>
              <a:t> 1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- IMUXIN of 0x01 is safest location for pedestal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47962" y="983108"/>
            <a:ext cx="5905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Fe55 spectrum across all pads for scaled </a:t>
            </a:r>
            <a:r>
              <a:rPr lang="en-US" dirty="0" err="1" smtClean="0"/>
              <a:t>Muxgain</a:t>
            </a:r>
            <a:r>
              <a:rPr lang="en-US" dirty="0" err="1"/>
              <a:t>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790700" y="3399356"/>
            <a:ext cx="16478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Peripheral primary peak</a:t>
            </a:r>
          </a:p>
          <a:p>
            <a:r>
              <a:rPr lang="en-US" sz="1600" dirty="0" smtClean="0"/>
              <a:t>- Scale the spectrum for each </a:t>
            </a:r>
            <a:r>
              <a:rPr lang="en-US" sz="1600" dirty="0" err="1" smtClean="0"/>
              <a:t>Muxgain</a:t>
            </a:r>
            <a:r>
              <a:rPr lang="en-US" sz="1600" dirty="0" smtClean="0"/>
              <a:t> from the mean of this peak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8420100" y="3209518"/>
            <a:ext cx="27908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</a:t>
            </a:r>
            <a:r>
              <a:rPr lang="en-US" sz="1600" dirty="0"/>
              <a:t>P</a:t>
            </a:r>
            <a:r>
              <a:rPr lang="en-US" sz="1600" dirty="0" smtClean="0"/>
              <a:t>rimary Fe55 peak in center of cluster</a:t>
            </a:r>
          </a:p>
          <a:p>
            <a:r>
              <a:rPr lang="en-US" sz="1600" dirty="0" smtClean="0"/>
              <a:t>- Falls at edge of saturation, so convenient measure of dynamic range</a:t>
            </a:r>
            <a:endParaRPr lang="en-US" sz="16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7277101" y="3543300"/>
            <a:ext cx="1066799" cy="57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120662" y="3600450"/>
            <a:ext cx="1146538" cy="1619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6503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0808" y="366106"/>
            <a:ext cx="8911687" cy="69116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Nonlinearity Curves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4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725" y="1995406"/>
            <a:ext cx="4314825" cy="293854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743074" y="1496414"/>
            <a:ext cx="3286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Mux 1: Best dynamic range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696200" y="1496414"/>
            <a:ext cx="4000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Mux 4: Used in the past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743073" y="5267325"/>
            <a:ext cx="6705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Correct by linear fit after kink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If anyone wants the root file, just let me know 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786" y="1995406"/>
            <a:ext cx="4314825" cy="293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94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0050" y="214535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Characteristic SRS Pulse Shape:</a:t>
            </a:r>
            <a:br>
              <a:rPr lang="en-US" dirty="0" smtClean="0"/>
            </a:br>
            <a:r>
              <a:rPr lang="en-US" dirty="0" smtClean="0"/>
              <a:t>Internal APV </a:t>
            </a:r>
            <a:r>
              <a:rPr lang="en-US" dirty="0" err="1" smtClean="0"/>
              <a:t>pulser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post-nonlinearity correction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00325" y="2295525"/>
            <a:ext cx="35337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Characteristic pulse shape from the APV shaper</a:t>
            </a:r>
          </a:p>
          <a:p>
            <a:r>
              <a:rPr lang="en-US" dirty="0" smtClean="0"/>
              <a:t>- Alexander has used this expected pulse to </a:t>
            </a:r>
            <a:r>
              <a:rPr lang="en-US" dirty="0" err="1" smtClean="0"/>
              <a:t>deconvolve</a:t>
            </a:r>
            <a:r>
              <a:rPr lang="en-US" dirty="0" smtClean="0"/>
              <a:t> FBTF signals from multiple ionization events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925" y="2006737"/>
            <a:ext cx="5514975" cy="375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717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4" y="362199"/>
            <a:ext cx="8911687" cy="1280890"/>
          </a:xfrm>
        </p:spPr>
        <p:txBody>
          <a:bodyPr/>
          <a:lstStyle/>
          <a:p>
            <a:r>
              <a:rPr lang="en-US" dirty="0" smtClean="0"/>
              <a:t>SRS Timing Jitter: +- 12.5 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57093"/>
            <a:ext cx="5150573" cy="32145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7462" y="1980027"/>
            <a:ext cx="3590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UVA’s external </a:t>
            </a:r>
            <a:r>
              <a:rPr lang="en-US" dirty="0" err="1" smtClean="0"/>
              <a:t>pulser</a:t>
            </a:r>
            <a:r>
              <a:rPr lang="en-US" dirty="0" smtClean="0"/>
              <a:t> tests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94674" y="2226206"/>
            <a:ext cx="2562225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smtClean="0"/>
              <a:t>Internal FEC clock has 25 ns period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Shows up as a jitter in peak timing bin relative to the trigger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Max time bin is a function of injected charge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In test beam data, these plots show broader distribution from ionization statistical effects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M</a:t>
            </a:r>
            <a:r>
              <a:rPr lang="en-US" sz="1400" dirty="0" smtClean="0"/>
              <a:t>ay be possible to partially recover absolute clock by fitting rising edge of signal and normalizing z coordinate</a:t>
            </a:r>
          </a:p>
          <a:p>
            <a:pPr marL="285750" indent="-285750">
              <a:buFontTx/>
              <a:buChar char="-"/>
            </a:pPr>
            <a:endParaRPr lang="en-US" sz="1400" dirty="0" smtClean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7750" y="2349359"/>
            <a:ext cx="3095625" cy="21082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7750" y="4597371"/>
            <a:ext cx="3095625" cy="210822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420099" y="1398454"/>
            <a:ext cx="35909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BNL external </a:t>
            </a:r>
            <a:r>
              <a:rPr lang="en-US" dirty="0" err="1" smtClean="0"/>
              <a:t>pulser</a:t>
            </a:r>
            <a:r>
              <a:rPr lang="en-US" dirty="0" smtClean="0"/>
              <a:t> tests across virtual capacitor: similar to UVA results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927500" y="2679344"/>
            <a:ext cx="1447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~1150 ADC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794150" y="4778337"/>
            <a:ext cx="1447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~1100 ADC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79486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30456</TotalTime>
  <Words>277</Words>
  <Application>Microsoft Office PowerPoint</Application>
  <PresentationFormat>Widescreen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Wingdings 3</vt:lpstr>
      <vt:lpstr>Wisp</vt:lpstr>
      <vt:lpstr>SRS Calibration Part II: Dynamic Range, Signal/Noise, Pulse Shape and Timing Jitter  + initial results from scan of FIT zigzag board</vt:lpstr>
      <vt:lpstr>Muxgain: Signal/Noise</vt:lpstr>
      <vt:lpstr>Muxgain: Dynamic Range</vt:lpstr>
      <vt:lpstr>Nonlinearity Curves </vt:lpstr>
      <vt:lpstr>Characteristic SRS Pulse Shape: Internal APV pulser,  post-nonlinearity correction</vt:lpstr>
      <vt:lpstr>SRS Timing Jitter: +- 12.5 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Gas System and SRS Calibration Studies</dc:title>
  <dc:creator>Lab User</dc:creator>
  <cp:lastModifiedBy>Lab User</cp:lastModifiedBy>
  <cp:revision>47</cp:revision>
  <dcterms:created xsi:type="dcterms:W3CDTF">2015-03-02T06:34:05Z</dcterms:created>
  <dcterms:modified xsi:type="dcterms:W3CDTF">2015-04-06T14:36:26Z</dcterms:modified>
</cp:coreProperties>
</file>